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1" r:id="rId4"/>
  </p:sldMasterIdLst>
  <p:notesMasterIdLst>
    <p:notesMasterId r:id="rId18"/>
  </p:notesMasterIdLst>
  <p:handoutMasterIdLst>
    <p:handoutMasterId r:id="rId19"/>
  </p:handoutMasterIdLst>
  <p:sldIdLst>
    <p:sldId id="423" r:id="rId5"/>
    <p:sldId id="440" r:id="rId6"/>
    <p:sldId id="456" r:id="rId7"/>
    <p:sldId id="458" r:id="rId8"/>
    <p:sldId id="459" r:id="rId9"/>
    <p:sldId id="460" r:id="rId10"/>
    <p:sldId id="461" r:id="rId11"/>
    <p:sldId id="462" r:id="rId12"/>
    <p:sldId id="463" r:id="rId13"/>
    <p:sldId id="464" r:id="rId14"/>
    <p:sldId id="465" r:id="rId15"/>
    <p:sldId id="466" r:id="rId16"/>
    <p:sldId id="264" r:id="rId17"/>
  </p:sldIdLst>
  <p:sldSz cx="12192000" cy="6858000"/>
  <p:notesSz cx="6858000" cy="9144000"/>
  <p:embeddedFontLst>
    <p:embeddedFont>
      <p:font typeface="Poppins" panose="00000500000000000000" pitchFamily="2" charset="0"/>
      <p:regular r:id="rId20"/>
      <p:bold r:id="rId21"/>
      <p:italic r:id="rId22"/>
      <p:boldItalic r:id="rId23"/>
    </p:embeddedFont>
  </p:embeddedFontLst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418049D-DCE2-58D9-1E30-CEF6BD693576}" name="Gal Kleinman" initials="GK" userId="S::galk@scanmaster-irt.com::09e31c6b-c88d-4585-965f-024e7a6202e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77FF"/>
    <a:srgbClr val="021844"/>
    <a:srgbClr val="548FFF"/>
    <a:srgbClr val="B6B9D2"/>
    <a:srgbClr val="02225F"/>
    <a:srgbClr val="F2F4FB"/>
    <a:srgbClr val="0B45B1"/>
    <a:srgbClr val="808DA8"/>
    <a:srgbClr val="6E7489"/>
    <a:srgbClr val="1118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682937-6164-4230-9139-CA13F2502F74}" v="113" dt="2026-01-13T16:11:11.1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753" autoAdjust="0"/>
  </p:normalViewPr>
  <p:slideViewPr>
    <p:cSldViewPr snapToGrid="0">
      <p:cViewPr varScale="1">
        <p:scale>
          <a:sx n="135" d="100"/>
          <a:sy n="135" d="100"/>
        </p:scale>
        <p:origin x="12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8A7432B-A526-4452-ADF4-1BF17430BCD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B6E7CC-FCE9-40CC-B375-6908EC60648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E49DC330-1D26-4FF9-A74A-8A6CDB44FC5D}" type="datetimeFigureOut">
              <a:rPr lang="he-IL" smtClean="0"/>
              <a:t>כ"ד/טבת/תשפ"ו</a:t>
            </a:fld>
            <a:endParaRPr lang="he-I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121CAA-3C6A-4E67-96ED-7A261AA4A25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A652AC-A633-4A83-8073-112E86C8AE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4419EC11-C5B2-4B73-AAD4-EA37D6A2AF0F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259897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65B29BB8-5934-4CDB-B778-7A04EC41BEB5}" type="datetimeFigureOut">
              <a:rPr lang="he-IL" smtClean="0"/>
              <a:t>כ"ד/טבת/תשפ"ו</a:t>
            </a:fld>
            <a:endParaRPr lang="he-IL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8B23FBAF-2DBE-41EE-B671-45AB0F1F4C23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327045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9DD0D-4B47-B800-8B59-882410123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7E6CF9-4C9C-C614-690D-9F6FDD7D91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9C3C09-DA2F-565C-7AB4-74A1FF7667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  <a:p>
            <a:endParaRPr lang="en-US" dirty="0"/>
          </a:p>
          <a:p>
            <a:pPr algn="l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E256AA-6422-A29F-FD2A-733604D439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3FBAF-2DBE-41EE-B671-45AB0F1F4C23}" type="slidenum">
              <a:rPr lang="he-IL" smtClean="0"/>
              <a:t>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71569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1FB03-BFC3-0E8B-E9F4-B97BAA62D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CAB652-9FE1-465F-8A19-F5C71DE1E7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77EA96-B356-5453-4DBF-A40BC9B706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  <a:p>
            <a:endParaRPr lang="en-US" dirty="0"/>
          </a:p>
          <a:p>
            <a:pPr algn="l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54EF77-08CA-24D0-E619-7553675D6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3FBAF-2DBE-41EE-B671-45AB0F1F4C23}" type="slidenum">
              <a:rPr lang="he-IL" smtClean="0"/>
              <a:t>11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90102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C6C5B-72BD-8624-C446-568C3B9B3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3147C5-F8B3-6E1B-8D8D-7A87B6FC99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C73A9B-4B06-2395-F685-5E149B8BF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  <a:p>
            <a:endParaRPr lang="en-US" dirty="0"/>
          </a:p>
          <a:p>
            <a:pPr algn="l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808C2-A1A6-9345-985E-00923D0E8D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3FBAF-2DBE-41EE-B671-45AB0F1F4C23}" type="slidenum">
              <a:rPr lang="he-IL" smtClean="0"/>
              <a:t>12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6771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F23AD-6A90-A5D2-A6FD-B85199A99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7F7170-D812-6F74-9728-36F7B64F46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DC44F7-9D8F-E3A6-4C3F-AB4B441848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  <a:p>
            <a:endParaRPr lang="en-US" dirty="0"/>
          </a:p>
          <a:p>
            <a:pPr algn="l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74A30-510E-0272-D313-17003C1C32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3FBAF-2DBE-41EE-B671-45AB0F1F4C23}" type="slidenum">
              <a:rPr lang="he-IL" smtClean="0"/>
              <a:t>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3073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80004-6DA4-DCC0-571A-2CAAB261D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47D20A-0AC7-4B2A-0833-94AC79575E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5ADF88-B6F8-5144-9A1A-C27523AD8C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  <a:p>
            <a:endParaRPr lang="en-US" dirty="0"/>
          </a:p>
          <a:p>
            <a:pPr algn="l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45787-2DFA-002F-DD4E-77DE3E3028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3FBAF-2DBE-41EE-B671-45AB0F1F4C23}" type="slidenum">
              <a:rPr lang="he-IL" smtClean="0"/>
              <a:t>4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048211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8D165-077B-994F-EEEC-0EDFFC9C2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9D5443-B801-FB07-ADAB-F27E168960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536010-B066-E028-33E7-7FD083486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  <a:p>
            <a:endParaRPr lang="en-US" dirty="0"/>
          </a:p>
          <a:p>
            <a:pPr algn="l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71FA13-99CE-99D4-1AE6-3B75937E36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3FBAF-2DBE-41EE-B671-45AB0F1F4C23}" type="slidenum">
              <a:rPr lang="he-IL" smtClean="0"/>
              <a:t>5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82145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03BD0-9D6E-CFDD-F678-5D20DF51A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06963-ACA7-539D-FC4F-93936D55CD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2CE15C-45E0-90EC-73D5-7437C40190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  <a:p>
            <a:endParaRPr lang="en-US" dirty="0"/>
          </a:p>
          <a:p>
            <a:pPr algn="l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A0640-F7B8-E961-8D81-54A66A913F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3FBAF-2DBE-41EE-B671-45AB0F1F4C23}" type="slidenum">
              <a:rPr lang="he-IL" smtClean="0"/>
              <a:t>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96914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7E069-27AA-7D83-3C1F-BF795B62C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4B5C35-F714-9730-A0AE-247EC6B262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BFD523-F8C9-4E6A-15B6-CA03A22F4F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  <a:p>
            <a:endParaRPr lang="en-US" dirty="0"/>
          </a:p>
          <a:p>
            <a:pPr algn="l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104FF-EC60-8B71-AC9E-88D8B18E9A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3FBAF-2DBE-41EE-B671-45AB0F1F4C23}" type="slidenum">
              <a:rPr lang="he-IL" smtClean="0"/>
              <a:t>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81005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412A3-9DF2-D9F9-CC13-82548DE0E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8E75F9-D438-CEA1-011C-A51F1E5DF3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979794-3BC8-C323-5208-8EEA15CBC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  <a:p>
            <a:endParaRPr lang="en-US" dirty="0"/>
          </a:p>
          <a:p>
            <a:pPr algn="l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F45B5A-2A36-D1CA-C283-9FA0DF67C6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3FBAF-2DBE-41EE-B671-45AB0F1F4C23}" type="slidenum">
              <a:rPr lang="he-IL" smtClean="0"/>
              <a:t>8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12231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469D5-0950-B596-56F3-45CB8599B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065AF5-C6A0-66CD-B8D2-CCBD5C9CC5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AEEA34-5B74-280F-430A-EC16E81CA1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  <a:p>
            <a:endParaRPr lang="en-US" dirty="0"/>
          </a:p>
          <a:p>
            <a:pPr algn="l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CD5DF-51C8-29D7-081B-008197A324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3FBAF-2DBE-41EE-B671-45AB0F1F4C23}" type="slidenum">
              <a:rPr lang="he-IL" smtClean="0"/>
              <a:t>9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217978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10CC1-2270-BD6A-75A6-D711013A0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F08D86-72B0-4C0A-E599-FFAA825622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1D85CF-667E-6A2B-97BE-B600464E42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  <a:p>
            <a:endParaRPr lang="en-US" dirty="0"/>
          </a:p>
          <a:p>
            <a:pPr algn="l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980E0-9848-5549-50B3-FECB0275B8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3FBAF-2DBE-41EE-B671-45AB0F1F4C23}" type="slidenum">
              <a:rPr lang="he-IL" smtClean="0"/>
              <a:t>10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82690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485A5-AC5E-4B25-8247-B49A60D316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17602" y="2158295"/>
            <a:ext cx="9550397" cy="1137699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  <a:latin typeface="Poppins" panose="00000500000000000000" pitchFamily="2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This is a title</a:t>
            </a:r>
            <a:endParaRPr lang="he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38B49D-DE09-4C3E-9CE2-D1D0C66E15C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2" y="3337997"/>
            <a:ext cx="9550397" cy="702542"/>
          </a:xfrm>
        </p:spPr>
        <p:txBody>
          <a:bodyPr>
            <a:normAutofit/>
          </a:bodyPr>
          <a:lstStyle>
            <a:lvl1pPr marL="0" indent="0" algn="l">
              <a:buNone/>
              <a:defRPr sz="3600" b="1">
                <a:solidFill>
                  <a:srgbClr val="2F77FF"/>
                </a:solidFill>
                <a:latin typeface="Poppins" panose="00000500000000000000" pitchFamily="2" charset="0"/>
                <a:cs typeface="Helvetica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name</a:t>
            </a:r>
            <a:endParaRPr lang="he-I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FF3C9C-CF51-4352-A7A2-B62AF56C141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0256" y="104266"/>
            <a:ext cx="3053979" cy="7347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CC9B4F-F80D-4DD3-9C94-E99A76DED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26621" y="5439511"/>
            <a:ext cx="830374" cy="7255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96D5DB-D69F-4775-8831-74B8C375E8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06012" y="5366842"/>
            <a:ext cx="830602" cy="7762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DC0FB9-ED4C-4457-BDC8-CBCCCBF8AD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31080" y="5372607"/>
            <a:ext cx="607487" cy="8099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72C72B-4FD9-49D5-BA81-5062D0F61A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6260" y="5355994"/>
            <a:ext cx="720870" cy="783555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D1B19332-2FD2-4748-844C-754B6BFE8C29}"/>
              </a:ext>
            </a:extLst>
          </p:cNvPr>
          <p:cNvSpPr txBox="1">
            <a:spLocks/>
          </p:cNvSpPr>
          <p:nvPr/>
        </p:nvSpPr>
        <p:spPr>
          <a:xfrm>
            <a:off x="1117602" y="5466260"/>
            <a:ext cx="4978397" cy="9333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rgbClr val="2F77FF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111834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111834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111834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111834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US" sz="2800" b="1" i="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Advanced Solutions 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for the</a:t>
            </a:r>
          </a:p>
          <a:p>
            <a:pPr>
              <a:lnSpc>
                <a:spcPct val="70000"/>
              </a:lnSpc>
            </a:pPr>
            <a:r>
              <a:rPr lang="en-US" sz="300" b="1" i="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Ultrasonic Inspection World</a:t>
            </a:r>
            <a:endParaRPr lang="he-IL" sz="2800" b="1" dirty="0">
              <a:solidFill>
                <a:schemeClr val="bg1"/>
              </a:solidFill>
              <a:latin typeface="Poppins" panose="00000500000000000000" pitchFamily="2" charset="0"/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4343AD-0B65-4857-8AFF-F85C7F3EB398}"/>
              </a:ext>
            </a:extLst>
          </p:cNvPr>
          <p:cNvSpPr txBox="1">
            <a:spLocks/>
          </p:cNvSpPr>
          <p:nvPr/>
        </p:nvSpPr>
        <p:spPr>
          <a:xfrm>
            <a:off x="6211085" y="6352300"/>
            <a:ext cx="1139102" cy="311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rgbClr val="2F77FF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111834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111834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111834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111834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120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AEROSPACE</a:t>
            </a:r>
            <a:endParaRPr lang="he-IL" sz="1200" dirty="0">
              <a:latin typeface="Poppins" panose="00000500000000000000" pitchFamily="2" charset="0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DB64DB3A-9D40-42F9-A704-D4742410A3EB}"/>
              </a:ext>
            </a:extLst>
          </p:cNvPr>
          <p:cNvSpPr txBox="1">
            <a:spLocks/>
          </p:cNvSpPr>
          <p:nvPr/>
        </p:nvSpPr>
        <p:spPr>
          <a:xfrm>
            <a:off x="7465272" y="6352300"/>
            <a:ext cx="1139102" cy="311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rgbClr val="2F77FF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111834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111834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111834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111834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RAILWAYS</a:t>
            </a:r>
            <a:endParaRPr lang="he-IL" sz="1200" dirty="0">
              <a:latin typeface="Poppins" panose="00000500000000000000" pitchFamily="2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4900CBC-9B44-4A99-B711-26ACEAF7C359}"/>
              </a:ext>
            </a:extLst>
          </p:cNvPr>
          <p:cNvSpPr txBox="1">
            <a:spLocks/>
          </p:cNvSpPr>
          <p:nvPr/>
        </p:nvSpPr>
        <p:spPr>
          <a:xfrm>
            <a:off x="8643414" y="6353460"/>
            <a:ext cx="1139102" cy="311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rgbClr val="2F77FF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111834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111834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111834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111834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PIPE &amp; TUBE</a:t>
            </a:r>
            <a:endParaRPr lang="he-IL" sz="1200" dirty="0">
              <a:latin typeface="Poppins" panose="00000500000000000000" pitchFamily="2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6CDCA6BE-F294-447A-8FB3-15339FC8FF81}"/>
              </a:ext>
            </a:extLst>
          </p:cNvPr>
          <p:cNvSpPr txBox="1">
            <a:spLocks/>
          </p:cNvSpPr>
          <p:nvPr/>
        </p:nvSpPr>
        <p:spPr>
          <a:xfrm>
            <a:off x="10032260" y="6368394"/>
            <a:ext cx="1271479" cy="3117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rgbClr val="2F77FF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111834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111834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111834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111834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AUTOMOTIVE</a:t>
            </a:r>
            <a:endParaRPr lang="he-IL" sz="1200" dirty="0">
              <a:latin typeface="Poppins" panose="00000500000000000000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D935B2-25B2-4B8E-8AC5-3FD42FAB5476}"/>
              </a:ext>
            </a:extLst>
          </p:cNvPr>
          <p:cNvCxnSpPr>
            <a:cxnSpLocks/>
          </p:cNvCxnSpPr>
          <p:nvPr/>
        </p:nvCxnSpPr>
        <p:spPr>
          <a:xfrm>
            <a:off x="1117602" y="4973567"/>
            <a:ext cx="1009375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738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FF3C9C-CF51-4352-A7A2-B62AF56C141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0256" y="104266"/>
            <a:ext cx="3053979" cy="7347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CC9B4F-F80D-4DD3-9C94-E99A76DED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26621" y="5439511"/>
            <a:ext cx="830373" cy="7255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96D5DB-D69F-4775-8831-74B8C375E8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06012" y="5366842"/>
            <a:ext cx="830602" cy="7762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DC0FB9-ED4C-4457-BDC8-CBCCCBF8AD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31080" y="5372607"/>
            <a:ext cx="607486" cy="8099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72C72B-4FD9-49D5-BA81-5062D0F61A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6260" y="5355994"/>
            <a:ext cx="720870" cy="783554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D1B19332-2FD2-4748-844C-754B6BFE8C29}"/>
              </a:ext>
            </a:extLst>
          </p:cNvPr>
          <p:cNvSpPr txBox="1">
            <a:spLocks/>
          </p:cNvSpPr>
          <p:nvPr/>
        </p:nvSpPr>
        <p:spPr>
          <a:xfrm>
            <a:off x="1117602" y="5466260"/>
            <a:ext cx="4978397" cy="9333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rgbClr val="2F77FF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111834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111834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111834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111834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US" sz="2800" b="1" i="0" dirty="0">
                <a:solidFill>
                  <a:srgbClr val="021844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Advanced Solutions </a:t>
            </a:r>
            <a:r>
              <a:rPr lang="en-US" sz="2000" b="1" i="0" dirty="0">
                <a:solidFill>
                  <a:srgbClr val="021844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for the</a:t>
            </a:r>
          </a:p>
          <a:p>
            <a:pPr>
              <a:lnSpc>
                <a:spcPct val="70000"/>
              </a:lnSpc>
            </a:pPr>
            <a:r>
              <a:rPr lang="en-US" sz="300" b="1" i="0" dirty="0">
                <a:solidFill>
                  <a:srgbClr val="021844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800" b="1" dirty="0">
                <a:solidFill>
                  <a:srgbClr val="02184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Ultrasonic Inspection World</a:t>
            </a:r>
            <a:endParaRPr lang="he-IL" sz="2800" b="1" dirty="0">
              <a:solidFill>
                <a:srgbClr val="021844"/>
              </a:solidFill>
              <a:latin typeface="Poppins" panose="00000500000000000000" pitchFamily="2" charset="0"/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4343AD-0B65-4857-8AFF-F85C7F3EB398}"/>
              </a:ext>
            </a:extLst>
          </p:cNvPr>
          <p:cNvSpPr txBox="1">
            <a:spLocks/>
          </p:cNvSpPr>
          <p:nvPr/>
        </p:nvSpPr>
        <p:spPr>
          <a:xfrm>
            <a:off x="6211085" y="6352300"/>
            <a:ext cx="1139102" cy="311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rgbClr val="2F77FF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111834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111834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111834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111834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1200" i="0" dirty="0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AEROSPACE</a:t>
            </a:r>
            <a:endParaRPr lang="he-IL" sz="1200" dirty="0">
              <a:latin typeface="Poppins" panose="00000500000000000000" pitchFamily="2" charset="0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DB64DB3A-9D40-42F9-A704-D4742410A3EB}"/>
              </a:ext>
            </a:extLst>
          </p:cNvPr>
          <p:cNvSpPr txBox="1">
            <a:spLocks/>
          </p:cNvSpPr>
          <p:nvPr/>
        </p:nvSpPr>
        <p:spPr>
          <a:xfrm>
            <a:off x="7465272" y="6352300"/>
            <a:ext cx="1139102" cy="311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rgbClr val="2F77FF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111834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111834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111834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111834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RAILWAYS</a:t>
            </a:r>
            <a:endParaRPr lang="he-IL" sz="1200" dirty="0">
              <a:latin typeface="Poppins" panose="00000500000000000000" pitchFamily="2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4900CBC-9B44-4A99-B711-26ACEAF7C359}"/>
              </a:ext>
            </a:extLst>
          </p:cNvPr>
          <p:cNvSpPr txBox="1">
            <a:spLocks/>
          </p:cNvSpPr>
          <p:nvPr/>
        </p:nvSpPr>
        <p:spPr>
          <a:xfrm>
            <a:off x="8643414" y="6353460"/>
            <a:ext cx="1139102" cy="311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rgbClr val="2F77FF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111834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111834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111834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111834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PIPE &amp; TUBE</a:t>
            </a:r>
            <a:endParaRPr lang="he-IL" sz="1200" dirty="0">
              <a:latin typeface="Poppins" panose="00000500000000000000" pitchFamily="2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6CDCA6BE-F294-447A-8FB3-15339FC8FF81}"/>
              </a:ext>
            </a:extLst>
          </p:cNvPr>
          <p:cNvSpPr txBox="1">
            <a:spLocks/>
          </p:cNvSpPr>
          <p:nvPr/>
        </p:nvSpPr>
        <p:spPr>
          <a:xfrm>
            <a:off x="10049513" y="6352300"/>
            <a:ext cx="1236973" cy="3117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rgbClr val="2F77FF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111834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111834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111834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111834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1200" dirty="0">
                <a:latin typeface="Poppins" panose="00000500000000000000" pitchFamily="2" charset="0"/>
                <a:cs typeface="Poppins" panose="00000500000000000000" pitchFamily="2" charset="0"/>
              </a:rPr>
              <a:t>AUTOMOTIVE</a:t>
            </a:r>
            <a:endParaRPr lang="he-IL" sz="1200" dirty="0">
              <a:latin typeface="Poppins" panose="00000500000000000000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D935B2-25B2-4B8E-8AC5-3FD42FAB5476}"/>
              </a:ext>
            </a:extLst>
          </p:cNvPr>
          <p:cNvCxnSpPr>
            <a:cxnSpLocks/>
          </p:cNvCxnSpPr>
          <p:nvPr/>
        </p:nvCxnSpPr>
        <p:spPr>
          <a:xfrm>
            <a:off x="1117603" y="4973567"/>
            <a:ext cx="10093756" cy="0"/>
          </a:xfrm>
          <a:prstGeom prst="line">
            <a:avLst/>
          </a:prstGeom>
          <a:ln w="28575">
            <a:solidFill>
              <a:srgbClr val="0218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86BD9560-519B-42BA-A630-1A4633DDF3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17602" y="2158295"/>
            <a:ext cx="9550397" cy="1137699"/>
          </a:xfrm>
        </p:spPr>
        <p:txBody>
          <a:bodyPr anchor="b"/>
          <a:lstStyle>
            <a:lvl1pPr algn="l">
              <a:defRPr sz="6000" b="1">
                <a:solidFill>
                  <a:srgbClr val="021844"/>
                </a:solidFill>
                <a:latin typeface="Poppins" panose="00000500000000000000" pitchFamily="2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This is a title</a:t>
            </a:r>
            <a:endParaRPr lang="he-IL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87CC8B0F-0713-49DB-A0CD-6C224D042B7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2" y="3337997"/>
            <a:ext cx="9550397" cy="702542"/>
          </a:xfrm>
        </p:spPr>
        <p:txBody>
          <a:bodyPr>
            <a:normAutofit/>
          </a:bodyPr>
          <a:lstStyle>
            <a:lvl1pPr marL="0" indent="0" algn="l">
              <a:buNone/>
              <a:defRPr sz="3600" b="1">
                <a:solidFill>
                  <a:srgbClr val="2F77FF"/>
                </a:solidFill>
                <a:latin typeface="Poppins" panose="00000500000000000000" pitchFamily="2" charset="0"/>
                <a:cs typeface="Helvetica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name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8917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118217BC-FC90-4B6E-B069-C339D1B3139E}"/>
              </a:ext>
            </a:extLst>
          </p:cNvPr>
          <p:cNvSpPr txBox="1">
            <a:spLocks/>
          </p:cNvSpPr>
          <p:nvPr/>
        </p:nvSpPr>
        <p:spPr>
          <a:xfrm>
            <a:off x="381000" y="654181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4DD78EB-0CDE-43B1-B460-7F2EAB765B5F}" type="slidenum">
              <a:rPr lang="he-IL" smtClean="0"/>
              <a:pPr/>
              <a:t>‹#›</a:t>
            </a:fld>
            <a:endParaRPr lang="he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A589D8-7699-49E3-99D5-B520F0AABA6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62480" y="141401"/>
            <a:ext cx="2155123" cy="51847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77BC59B4-FCDE-4D05-BE47-3960C1B377AD}"/>
              </a:ext>
            </a:extLst>
          </p:cNvPr>
          <p:cNvSpPr txBox="1">
            <a:spLocks/>
          </p:cNvSpPr>
          <p:nvPr/>
        </p:nvSpPr>
        <p:spPr>
          <a:xfrm>
            <a:off x="4235569" y="6625087"/>
            <a:ext cx="3720861" cy="2329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rgbClr val="2F77FF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ScanMaster Proprietary and Confidential</a:t>
            </a:r>
            <a:endParaRPr lang="he-IL" sz="1000" dirty="0">
              <a:solidFill>
                <a:schemeClr val="bg1"/>
              </a:solidFill>
              <a:latin typeface="Poppins" panose="00000500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B2A4CF-8C99-4942-A190-054176CC5C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223" y="151991"/>
            <a:ext cx="9144000" cy="76038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>
                <a:solidFill>
                  <a:srgbClr val="021844"/>
                </a:solidFill>
                <a:latin typeface="Poppins" panose="00000500000000000000" pitchFamily="2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This is a title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31952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118217BC-FC90-4B6E-B069-C339D1B3139E}"/>
              </a:ext>
            </a:extLst>
          </p:cNvPr>
          <p:cNvSpPr txBox="1">
            <a:spLocks/>
          </p:cNvSpPr>
          <p:nvPr/>
        </p:nvSpPr>
        <p:spPr>
          <a:xfrm>
            <a:off x="381000" y="654181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4DD78EB-0CDE-43B1-B460-7F2EAB765B5F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AE7B4-D483-4C19-AD5E-C4567AEA68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1379807"/>
            <a:ext cx="10508562" cy="4898206"/>
          </a:xfrm>
        </p:spPr>
        <p:txBody>
          <a:bodyPr>
            <a:normAutofit/>
          </a:bodyPr>
          <a:lstStyle>
            <a:lvl1pPr marL="228600" indent="-228600">
              <a:buClr>
                <a:srgbClr val="2F77FF"/>
              </a:buClr>
              <a:buFont typeface="Arial" panose="020B0604020202020204" pitchFamily="34" charset="0"/>
              <a:buChar char="•"/>
              <a:defRPr sz="2000">
                <a:solidFill>
                  <a:srgbClr val="021844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F13DA0-364A-4C74-976F-82242740918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62480" y="141401"/>
            <a:ext cx="2155123" cy="518475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BAD421DE-5E61-475C-B870-BCF5987D6759}"/>
              </a:ext>
            </a:extLst>
          </p:cNvPr>
          <p:cNvSpPr txBox="1">
            <a:spLocks/>
          </p:cNvSpPr>
          <p:nvPr/>
        </p:nvSpPr>
        <p:spPr>
          <a:xfrm>
            <a:off x="4235569" y="6625087"/>
            <a:ext cx="3720861" cy="2329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rgbClr val="2F77FF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ScanMaster Proprietary and Confidential</a:t>
            </a:r>
            <a:endParaRPr lang="he-IL" sz="1000" dirty="0">
              <a:solidFill>
                <a:schemeClr val="bg1"/>
              </a:solidFill>
              <a:latin typeface="Poppins" panose="00000500000000000000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58700FC-1CF3-4C01-83DE-ECF48F05BC1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223" y="151991"/>
            <a:ext cx="9144000" cy="76038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>
                <a:solidFill>
                  <a:srgbClr val="021844"/>
                </a:solidFill>
                <a:latin typeface="Poppins" panose="00000500000000000000" pitchFamily="2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This is a title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35816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rgbClr val="0D12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7AED1-D988-4C5A-919E-6A744FE4E9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5661"/>
            <a:ext cx="10515600" cy="681636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Video title</a:t>
            </a:r>
            <a:endParaRPr lang="he-IL" dirty="0"/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851571BC-E637-4AFB-BE4B-C89DC363F42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381000" y="6541819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4DD78EB-0CDE-43B1-B460-7F2EAB765B5F}" type="slidenum">
              <a:rPr lang="he-IL" smtClean="0"/>
              <a:pPr/>
              <a:t>‹#›</a:t>
            </a:fld>
            <a:endParaRPr lang="he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9BC62C-CF5B-4FAB-BDD0-BAE26354A6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62480" y="141401"/>
            <a:ext cx="2155123" cy="51847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63C9267F-FA1D-4FCA-A888-5AB47B7C27D3}"/>
              </a:ext>
            </a:extLst>
          </p:cNvPr>
          <p:cNvSpPr txBox="1">
            <a:spLocks/>
          </p:cNvSpPr>
          <p:nvPr/>
        </p:nvSpPr>
        <p:spPr>
          <a:xfrm>
            <a:off x="4235569" y="6625087"/>
            <a:ext cx="3720861" cy="2329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rgbClr val="2F77FF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ScanMaster Proprietary and Confidential</a:t>
            </a:r>
            <a:endParaRPr lang="he-IL" sz="1000" dirty="0">
              <a:solidFill>
                <a:schemeClr val="bg1"/>
              </a:solidFill>
              <a:latin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36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F6D28-CB25-41D1-8064-E1E1233866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29907"/>
            <a:ext cx="5181600" cy="4947056"/>
          </a:xfrm>
        </p:spPr>
        <p:txBody>
          <a:bodyPr/>
          <a:lstStyle>
            <a:lvl1pPr>
              <a:defRPr>
                <a:solidFill>
                  <a:srgbClr val="2F77F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BF847E-FCE3-4F7B-9E60-996CEB6C57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29907"/>
            <a:ext cx="5181600" cy="4947056"/>
          </a:xfrm>
        </p:spPr>
        <p:txBody>
          <a:bodyPr/>
          <a:lstStyle>
            <a:lvl1pPr>
              <a:defRPr>
                <a:solidFill>
                  <a:srgbClr val="2F77FF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E3759C-FB87-4520-AE2E-EEEB9A10E5D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381000" y="6541819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4DD78EB-0CDE-43B1-B460-7F2EAB765B5F}" type="slidenum">
              <a:rPr lang="he-IL" smtClean="0"/>
              <a:pPr/>
              <a:t>‹#›</a:t>
            </a:fld>
            <a:endParaRPr lang="he-I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A005E1-BB12-4DD2-A485-53AE1D6445F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62480" y="141401"/>
            <a:ext cx="2155123" cy="518475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F3A2F29E-C24F-4174-B118-4ADA14784A99}"/>
              </a:ext>
            </a:extLst>
          </p:cNvPr>
          <p:cNvSpPr txBox="1">
            <a:spLocks/>
          </p:cNvSpPr>
          <p:nvPr/>
        </p:nvSpPr>
        <p:spPr>
          <a:xfrm>
            <a:off x="4235569" y="6625087"/>
            <a:ext cx="3720861" cy="2329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rgbClr val="2F77FF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ScanMaster Proprietary and Confidential</a:t>
            </a:r>
            <a:endParaRPr lang="he-IL" sz="1000" dirty="0">
              <a:solidFill>
                <a:schemeClr val="bg1"/>
              </a:solidFill>
              <a:latin typeface="Poppins" panose="00000500000000000000" pitchFamily="2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877C178-1DA1-4E8C-9229-0D7055B70F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223" y="151991"/>
            <a:ext cx="9144000" cy="76038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>
                <a:solidFill>
                  <a:srgbClr val="021844"/>
                </a:solidFill>
                <a:latin typeface="Poppins" panose="00000500000000000000" pitchFamily="2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This is a title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13152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F6D28-CB25-41D1-8064-E1E1233866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2184" y="3933732"/>
            <a:ext cx="2853906" cy="819511"/>
          </a:xfr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2F77FF"/>
                </a:solidFill>
              </a:defRPr>
            </a:lvl1pPr>
            <a:lvl2pPr marL="457200" indent="0" algn="l" rtl="0">
              <a:buFont typeface="Arial" panose="020B0604020202020204" pitchFamily="34" charset="0"/>
              <a:buNone/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0265442-2514-41D4-8C0C-3F1C196A9F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92184" y="2161065"/>
            <a:ext cx="2853906" cy="1673225"/>
          </a:xfrm>
        </p:spPr>
        <p:txBody>
          <a:bodyPr/>
          <a:lstStyle/>
          <a:p>
            <a:endParaRPr lang="he-IL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DD213FA-2DD1-4715-856F-FC0DD9DACC3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12890" y="2161066"/>
            <a:ext cx="2853906" cy="1673225"/>
          </a:xfrm>
        </p:spPr>
        <p:txBody>
          <a:bodyPr/>
          <a:lstStyle/>
          <a:p>
            <a:endParaRPr lang="he-IL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5E7603E-3456-4507-92CB-C95D290197FD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713100" y="3933731"/>
            <a:ext cx="2853906" cy="819511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rgbClr val="2F77FF"/>
                </a:solidFill>
              </a:defRPr>
            </a:lvl1pPr>
            <a:lvl2pPr marL="457200" indent="0" algn="l" rtl="0">
              <a:buFont typeface="Arial" panose="020B0604020202020204" pitchFamily="34" charset="0"/>
              <a:buNone/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DDD7A7E-F4C7-4C20-BA06-5A08A1DBD5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50938" y="2161065"/>
            <a:ext cx="2836983" cy="1673225"/>
          </a:xfrm>
        </p:spPr>
        <p:txBody>
          <a:bodyPr/>
          <a:lstStyle/>
          <a:p>
            <a:endParaRPr lang="he-IL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2791E3D-F34B-49A7-B958-E819E129921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334016" y="3933731"/>
            <a:ext cx="2853906" cy="819511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rgbClr val="2F77FF"/>
                </a:solidFill>
              </a:defRPr>
            </a:lvl1pPr>
            <a:lvl2pPr marL="457200" indent="0" algn="l" rtl="0">
              <a:buFont typeface="Arial" panose="020B0604020202020204" pitchFamily="34" charset="0"/>
              <a:buNone/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CB54284-0AA7-4644-9F7B-FA1256E992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92184" y="4666382"/>
            <a:ext cx="2854325" cy="167322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21844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397DE438-2DB8-4F67-AE4D-A364B6F9D0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12890" y="4666382"/>
            <a:ext cx="2854325" cy="167322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21844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6E68847D-A87B-4069-A586-590AF2F9E2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33806" y="4622743"/>
            <a:ext cx="2854325" cy="171686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021844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Slide Number Placeholder 8">
            <a:extLst>
              <a:ext uri="{FF2B5EF4-FFF2-40B4-BE49-F238E27FC236}">
                <a16:creationId xmlns:a16="http://schemas.microsoft.com/office/drawing/2014/main" id="{DCCB30C5-FB76-4BFF-857E-F77EBAE3C8D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381000" y="6541819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4DD78EB-0CDE-43B1-B460-7F2EAB765B5F}" type="slidenum">
              <a:rPr lang="he-IL" smtClean="0"/>
              <a:pPr/>
              <a:t>‹#›</a:t>
            </a:fld>
            <a:endParaRPr lang="he-IL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055C64F-E338-4D8C-B338-CA704158F4B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62480" y="141401"/>
            <a:ext cx="2155123" cy="518475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736FB426-74F9-4E1F-92EC-3D4608E8121B}"/>
              </a:ext>
            </a:extLst>
          </p:cNvPr>
          <p:cNvSpPr txBox="1">
            <a:spLocks/>
          </p:cNvSpPr>
          <p:nvPr/>
        </p:nvSpPr>
        <p:spPr>
          <a:xfrm>
            <a:off x="4235569" y="6625087"/>
            <a:ext cx="3720861" cy="2329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rgbClr val="2F77FF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ScanMaster Proprietary and Confidential</a:t>
            </a:r>
            <a:endParaRPr lang="he-IL" sz="1000" dirty="0">
              <a:solidFill>
                <a:schemeClr val="bg1"/>
              </a:solidFill>
              <a:latin typeface="Poppins" panose="00000500000000000000" pitchFamily="2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E3DDF8F-D32E-44AC-A37A-B927EB8452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223" y="151991"/>
            <a:ext cx="9144000" cy="76038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>
                <a:solidFill>
                  <a:srgbClr val="021844"/>
                </a:solidFill>
                <a:latin typeface="Poppins" panose="00000500000000000000" pitchFamily="2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This is a title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54417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99E821F9-99AF-4E32-8027-AC95AC013C8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381000" y="6541819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4DD78EB-0CDE-43B1-B460-7F2EAB765B5F}" type="slidenum">
              <a:rPr lang="he-IL" smtClean="0"/>
              <a:pPr/>
              <a:t>‹#›</a:t>
            </a:fld>
            <a:endParaRPr lang="he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E256D-518B-4D17-B8B8-5695D2F7FEB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62480" y="141401"/>
            <a:ext cx="2155123" cy="51847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775DE4D-9745-4587-8966-62549CA99C2C}"/>
              </a:ext>
            </a:extLst>
          </p:cNvPr>
          <p:cNvSpPr txBox="1">
            <a:spLocks/>
          </p:cNvSpPr>
          <p:nvPr/>
        </p:nvSpPr>
        <p:spPr>
          <a:xfrm>
            <a:off x="4235569" y="6625087"/>
            <a:ext cx="3720861" cy="2329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rgbClr val="2F77FF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ScanMaster Proprietary and Confidential</a:t>
            </a:r>
            <a:endParaRPr lang="he-IL" sz="1000" dirty="0">
              <a:solidFill>
                <a:schemeClr val="bg1"/>
              </a:solidFill>
              <a:latin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597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99E821F9-99AF-4E32-8027-AC95AC013C8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381000" y="6541819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4DD78EB-0CDE-43B1-B460-7F2EAB765B5F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775DE4D-9745-4587-8966-62549CA99C2C}"/>
              </a:ext>
            </a:extLst>
          </p:cNvPr>
          <p:cNvSpPr txBox="1">
            <a:spLocks/>
          </p:cNvSpPr>
          <p:nvPr/>
        </p:nvSpPr>
        <p:spPr>
          <a:xfrm>
            <a:off x="4235569" y="6625087"/>
            <a:ext cx="3720861" cy="2329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rgbClr val="2F77FF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ScanMaster Proprietary and Confidential</a:t>
            </a:r>
            <a:endParaRPr lang="he-IL" sz="1000" dirty="0">
              <a:solidFill>
                <a:schemeClr val="bg1"/>
              </a:solidFill>
              <a:latin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457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D9FB22-0D6F-4606-8FC7-7F3FD11ED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he-I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50AFA-5BB3-44E5-83D6-6A54AB15C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e-I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FA1E0-5976-4358-9B88-77226831B9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28D4E-7B24-4C94-8C2B-A19A12E9699D}" type="datetime8">
              <a:rPr lang="he-IL" smtClean="0"/>
              <a:t>13 ינואר 26</a:t>
            </a:fld>
            <a:endParaRPr lang="he-I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92047-690E-4DA9-A86B-77B68EC9BB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91E39-7566-4EEA-A33F-5634977F3B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D78EB-0CDE-43B1-B460-7F2EAB765B5F}" type="slidenum">
              <a:rPr lang="he-IL" smtClean="0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330258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6" r:id="rId2"/>
    <p:sldLayoutId id="2147483656" r:id="rId3"/>
    <p:sldLayoutId id="2147483665" r:id="rId4"/>
    <p:sldLayoutId id="2147483654" r:id="rId5"/>
    <p:sldLayoutId id="2147483655" r:id="rId6"/>
    <p:sldLayoutId id="2147483664" r:id="rId7"/>
    <p:sldLayoutId id="2147483658" r:id="rId8"/>
    <p:sldLayoutId id="214748366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21844"/>
          </a:solidFill>
          <a:latin typeface="Poppins" panose="00000500000000000000" pitchFamily="2" charset="0"/>
          <a:ea typeface="+mj-ea"/>
          <a:cs typeface="Helvetica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21844"/>
          </a:solidFill>
          <a:latin typeface="Poppins" panose="00000500000000000000" pitchFamily="2" charset="0"/>
          <a:ea typeface="+mn-ea"/>
          <a:cs typeface="Helvetica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21844"/>
          </a:solidFill>
          <a:latin typeface="Poppins" panose="00000500000000000000" pitchFamily="2" charset="0"/>
          <a:ea typeface="+mn-ea"/>
          <a:cs typeface="Helvetica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21844"/>
          </a:solidFill>
          <a:latin typeface="Poppins" panose="00000500000000000000" pitchFamily="2" charset="0"/>
          <a:ea typeface="+mn-ea"/>
          <a:cs typeface="Helvetica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21844"/>
          </a:solidFill>
          <a:latin typeface="Poppins" panose="00000500000000000000" pitchFamily="2" charset="0"/>
          <a:ea typeface="+mn-ea"/>
          <a:cs typeface="Helvetica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21844"/>
          </a:solidFill>
          <a:latin typeface="Poppins" panose="00000500000000000000" pitchFamily="2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B1A51F-2FFD-0352-D5C7-C3B486449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2" y="1349923"/>
            <a:ext cx="10545982" cy="1137699"/>
          </a:xfrm>
        </p:spPr>
        <p:txBody>
          <a:bodyPr>
            <a:noAutofit/>
          </a:bodyPr>
          <a:lstStyle/>
          <a:p>
            <a:r>
              <a:rPr lang="en-US" sz="4000" dirty="0"/>
              <a:t>Automatic Setup Generation Software for UT Inspection of Engine Discs</a:t>
            </a:r>
            <a:endParaRPr lang="en-IL" sz="40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41992C-D9D0-93C8-E95A-42AAB1F648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7602" y="3922197"/>
            <a:ext cx="9550397" cy="702542"/>
          </a:xfrm>
        </p:spPr>
        <p:txBody>
          <a:bodyPr/>
          <a:lstStyle/>
          <a:p>
            <a:r>
              <a:rPr lang="en-US" dirty="0"/>
              <a:t>Michael Bron</a:t>
            </a:r>
            <a:endParaRPr lang="he-I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D1D85E-00BE-0F72-73D3-9A5AA5E40F7E}"/>
              </a:ext>
            </a:extLst>
          </p:cNvPr>
          <p:cNvSpPr txBox="1"/>
          <p:nvPr/>
        </p:nvSpPr>
        <p:spPr>
          <a:xfrm>
            <a:off x="1117602" y="2665745"/>
            <a:ext cx="10545982" cy="10783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solidFill>
                  <a:srgbClr val="021844"/>
                </a:solidFill>
                <a:latin typeface="Poppins" panose="00000500000000000000" pitchFamily="2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US" sz="2800" dirty="0"/>
              <a:t>General Requirements</a:t>
            </a:r>
          </a:p>
        </p:txBody>
      </p:sp>
    </p:spTree>
    <p:extLst>
      <p:ext uri="{BB962C8B-B14F-4D97-AF65-F5344CB8AC3E}">
        <p14:creationId xmlns:p14="http://schemas.microsoft.com/office/powerpoint/2010/main" val="4081618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25DB2-6FB8-C43A-B054-AADB374A0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374E2-91FE-0A68-A655-135AAD1761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223" y="151991"/>
            <a:ext cx="10600858" cy="760382"/>
          </a:xfrm>
        </p:spPr>
        <p:txBody>
          <a:bodyPr>
            <a:noAutofit/>
          </a:bodyPr>
          <a:lstStyle/>
          <a:p>
            <a:r>
              <a:rPr lang="en-US" sz="3200" dirty="0"/>
              <a:t>Functional Requirements: Tech sheet Generation</a:t>
            </a:r>
            <a:endParaRPr lang="he-IL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E01A85-77E2-C5D7-84D3-B36E202DB6EA}"/>
              </a:ext>
            </a:extLst>
          </p:cNvPr>
          <p:cNvSpPr txBox="1"/>
          <p:nvPr/>
        </p:nvSpPr>
        <p:spPr>
          <a:xfrm>
            <a:off x="336223" y="1048167"/>
            <a:ext cx="1095804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endParaRPr lang="en-US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/>
              <a:t>Template-driven tech sheet generation (per OEM + per site + per machine)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/>
              <a:t>Embedded diagrams: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Patch map snapshots, scan direction arrows, datum references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/>
              <a:t>Operator instructions: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Step-by-step setup + calibration + run + checklists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/>
              <a:t>Export formats: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PDF for controlled release; optional DOCX for engineering drafts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/>
              <a:t>Language support if required (English baseline; optional site language)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51105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FE610-0555-A096-6A52-7553BF4C5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CD763-7292-9174-1CB2-D12A39C716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223" y="151991"/>
            <a:ext cx="9915058" cy="760382"/>
          </a:xfrm>
        </p:spPr>
        <p:txBody>
          <a:bodyPr>
            <a:normAutofit/>
          </a:bodyPr>
          <a:lstStyle/>
          <a:p>
            <a:r>
              <a:rPr lang="en-US" sz="3200" dirty="0"/>
              <a:t>Non-Functional Requirements</a:t>
            </a:r>
            <a:endParaRPr lang="he-IL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556C75-FDA9-59D3-03C5-316686E69D4C}"/>
              </a:ext>
            </a:extLst>
          </p:cNvPr>
          <p:cNvSpPr txBox="1"/>
          <p:nvPr/>
        </p:nvSpPr>
        <p:spPr>
          <a:xfrm>
            <a:off x="336223" y="1048167"/>
            <a:ext cx="1095804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/>
              <a:t>Performance: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Setup generation time targets by part complexity – less than one hour of interactive process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/>
              <a:t>Reliability: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Deterministic outputs – POD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/>
              <a:t>Cybersecurity: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User authentication, role-based access, secure audit logs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/>
              <a:t>Compliance: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Controlled document generation, retention, traceability (audit readiness)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/>
              <a:t>Usability: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Guided workflow, minimal expert-only steps, operator-friendly outputs</a:t>
            </a:r>
          </a:p>
          <a:p>
            <a:pPr lvl="0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76715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32D40-23F6-DF11-03FD-B7CE56263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CF716-4AAC-F4BE-288E-4CB2E2AD36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223" y="151991"/>
            <a:ext cx="9915058" cy="760382"/>
          </a:xfrm>
        </p:spPr>
        <p:txBody>
          <a:bodyPr>
            <a:normAutofit/>
          </a:bodyPr>
          <a:lstStyle/>
          <a:p>
            <a:r>
              <a:rPr lang="en-US" sz="3200" dirty="0"/>
              <a:t>Desired time frame</a:t>
            </a:r>
            <a:endParaRPr lang="he-IL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A3A861-1E58-E39F-8956-7B963F50A4BF}"/>
              </a:ext>
            </a:extLst>
          </p:cNvPr>
          <p:cNvSpPr txBox="1"/>
          <p:nvPr/>
        </p:nvSpPr>
        <p:spPr>
          <a:xfrm>
            <a:off x="336223" y="1048167"/>
            <a:ext cx="1095804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/>
              <a:t>Phase 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 Pilot for 2-4 parts PW Mid of 2026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Beta  - End of 2026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Final version -Mid of 2027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Phase 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Mid-End of 2028</a:t>
            </a:r>
          </a:p>
          <a:p>
            <a:pPr lvl="0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39072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FB86E-66FE-40A2-8CE4-5A315A00947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4DD78EB-0CDE-43B1-B460-7F2EAB765B5F}" type="slidenum">
              <a:rPr lang="he-IL" smtClean="0"/>
              <a:pPr/>
              <a:t>13</a:t>
            </a:fld>
            <a:endParaRPr lang="he-I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F53728-3FFA-4C7E-A351-67035EEB16DD}"/>
              </a:ext>
            </a:extLst>
          </p:cNvPr>
          <p:cNvSpPr/>
          <p:nvPr/>
        </p:nvSpPr>
        <p:spPr>
          <a:xfrm>
            <a:off x="0" y="4396508"/>
            <a:ext cx="12192000" cy="2461491"/>
          </a:xfrm>
          <a:prstGeom prst="rect">
            <a:avLst/>
          </a:prstGeom>
          <a:solidFill>
            <a:srgbClr val="2F7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Poppins" panose="00000500000000000000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6D62FF-0FBD-4F2C-BC9E-7167817BC0F7}"/>
              </a:ext>
            </a:extLst>
          </p:cNvPr>
          <p:cNvSpPr txBox="1">
            <a:spLocks/>
          </p:cNvSpPr>
          <p:nvPr/>
        </p:nvSpPr>
        <p:spPr>
          <a:xfrm>
            <a:off x="0" y="1697277"/>
            <a:ext cx="121920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11834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pPr algn="ctr"/>
            <a:r>
              <a:rPr lang="en-US" sz="6000" dirty="0">
                <a:solidFill>
                  <a:srgbClr val="02184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Thank you</a:t>
            </a:r>
            <a:r>
              <a:rPr lang="en-US" sz="6000" dirty="0">
                <a:solidFill>
                  <a:srgbClr val="2F77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he-IL" sz="6000" dirty="0">
              <a:solidFill>
                <a:srgbClr val="2F77FF"/>
              </a:solidFill>
              <a:latin typeface="Poppins" panose="00000500000000000000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F05C25-BBC4-188B-8E02-A3C2CB67EAB0}"/>
              </a:ext>
            </a:extLst>
          </p:cNvPr>
          <p:cNvGrpSpPr/>
          <p:nvPr/>
        </p:nvGrpSpPr>
        <p:grpSpPr>
          <a:xfrm>
            <a:off x="2664579" y="4917372"/>
            <a:ext cx="7435791" cy="2153064"/>
            <a:chOff x="3564551" y="4917372"/>
            <a:chExt cx="7435791" cy="2153064"/>
          </a:xfrm>
        </p:grpSpPr>
        <p:sp>
          <p:nvSpPr>
            <p:cNvPr id="5" name="Text Placeholder 2">
              <a:extLst>
                <a:ext uri="{FF2B5EF4-FFF2-40B4-BE49-F238E27FC236}">
                  <a16:creationId xmlns:a16="http://schemas.microsoft.com/office/drawing/2014/main" id="{BAFA2CC4-6ACD-4DD3-9558-DD7996EEA8ED}"/>
                </a:ext>
              </a:extLst>
            </p:cNvPr>
            <p:cNvSpPr txBox="1">
              <a:spLocks/>
            </p:cNvSpPr>
            <p:nvPr/>
          </p:nvSpPr>
          <p:spPr>
            <a:xfrm>
              <a:off x="3564551" y="4917373"/>
              <a:ext cx="3431420" cy="215306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rgbClr val="111834"/>
                  </a:solidFill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rgbClr val="111834"/>
                  </a:solidFill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rgbClr val="111834"/>
                  </a:solidFill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111834"/>
                  </a:solidFill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111834"/>
                  </a:solidFill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b="1" i="0" u="none" strike="noStrike" baseline="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ScanMaster Systems (IRT) Ltd. </a:t>
              </a:r>
              <a:endParaRPr lang="en-US" sz="1200" b="0" i="0" u="none" strike="noStrike" baseline="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marL="0" indent="0">
                <a:lnSpc>
                  <a:spcPct val="50000"/>
                </a:lnSpc>
                <a:buNone/>
              </a:pPr>
              <a:r>
                <a:rPr lang="en-US" sz="1100" b="0" i="0" u="none" strike="noStrike" baseline="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5b Atir Yeda St. Kfar Saba, 4464305, Israel </a:t>
              </a:r>
            </a:p>
            <a:p>
              <a:pPr marL="0" indent="0">
                <a:lnSpc>
                  <a:spcPct val="50000"/>
                </a:lnSpc>
                <a:buNone/>
              </a:pPr>
              <a:r>
                <a:rPr lang="en-US" sz="1100" b="0" i="0" u="none" strike="noStrike" baseline="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Tel: + 972 9 7791990 </a:t>
              </a:r>
            </a:p>
            <a:p>
              <a:pPr marL="0" indent="0">
                <a:lnSpc>
                  <a:spcPct val="50000"/>
                </a:lnSpc>
                <a:buNone/>
              </a:pPr>
              <a:r>
                <a:rPr lang="en-US" sz="1100" b="0" i="0" u="none" strike="noStrike" baseline="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Fax: + 972 9 7791989 </a:t>
              </a:r>
            </a:p>
            <a:p>
              <a:pPr marL="0" indent="0">
                <a:lnSpc>
                  <a:spcPct val="50000"/>
                </a:lnSpc>
                <a:buNone/>
              </a:pPr>
              <a:r>
                <a:rPr lang="en-US" sz="1100" b="0" i="0" u="none" strike="noStrike" baseline="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E-mail: info@scanmaster-irt.com </a:t>
              </a:r>
            </a:p>
            <a:p>
              <a:pPr marL="0" indent="0">
                <a:lnSpc>
                  <a:spcPct val="50000"/>
                </a:lnSpc>
                <a:buNone/>
              </a:pPr>
              <a:r>
                <a:rPr lang="en-US" sz="1100" b="0" i="0" u="none" strike="noStrike" baseline="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Web site: www.scanmaster-irt.com </a:t>
              </a:r>
              <a:endPara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7" name="Text Placeholder 2">
              <a:extLst>
                <a:ext uri="{FF2B5EF4-FFF2-40B4-BE49-F238E27FC236}">
                  <a16:creationId xmlns:a16="http://schemas.microsoft.com/office/drawing/2014/main" id="{E81213CB-0B7C-4882-A2AC-8530E5CE014B}"/>
                </a:ext>
              </a:extLst>
            </p:cNvPr>
            <p:cNvSpPr txBox="1">
              <a:spLocks/>
            </p:cNvSpPr>
            <p:nvPr/>
          </p:nvSpPr>
          <p:spPr>
            <a:xfrm>
              <a:off x="7568922" y="4917372"/>
              <a:ext cx="3431420" cy="215306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rgbClr val="111834"/>
                  </a:solidFill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rgbClr val="111834"/>
                  </a:solidFill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rgbClr val="111834"/>
                  </a:solidFill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111834"/>
                  </a:solidFill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111834"/>
                  </a:solidFill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b="1" i="0" u="none" strike="noStrike" baseline="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ScanMaster (IRT) Inc. </a:t>
              </a:r>
              <a:endParaRPr lang="en-US" sz="1200" b="0" i="0" u="none" strike="noStrike" baseline="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pPr marL="0" indent="0">
                <a:lnSpc>
                  <a:spcPct val="50000"/>
                </a:lnSpc>
                <a:buNone/>
              </a:pPr>
              <a:r>
                <a:rPr lang="en-US" sz="11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1200 Woodruff Road, Greenville, SC 29607, USA </a:t>
              </a:r>
            </a:p>
            <a:p>
              <a:pPr marL="0" indent="0">
                <a:lnSpc>
                  <a:spcPct val="50000"/>
                </a:lnSpc>
                <a:buNone/>
              </a:pPr>
              <a:r>
                <a:rPr lang="de-DE" sz="11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Tel: + 1 864 288 9813 </a:t>
              </a:r>
            </a:p>
            <a:p>
              <a:pPr marL="0" indent="0">
                <a:lnSpc>
                  <a:spcPct val="50000"/>
                </a:lnSpc>
                <a:buNone/>
              </a:pPr>
              <a:r>
                <a:rPr lang="fr-FR" sz="11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Fax: + 1 864 288 9799 </a:t>
              </a:r>
            </a:p>
            <a:p>
              <a:pPr marL="0" indent="0">
                <a:lnSpc>
                  <a:spcPct val="50000"/>
                </a:lnSpc>
                <a:buNone/>
              </a:pPr>
              <a:r>
                <a:rPr lang="en-US" sz="11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E-mail: info@scanmaster-irt.com </a:t>
              </a:r>
            </a:p>
            <a:p>
              <a:pPr marL="0" indent="0">
                <a:lnSpc>
                  <a:spcPct val="50000"/>
                </a:lnSpc>
                <a:buNone/>
              </a:pPr>
              <a:r>
                <a:rPr lang="en-US" sz="1100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Web site: www.scanmaster-irt.com </a:t>
              </a:r>
            </a:p>
          </p:txBody>
        </p:sp>
      </p:grpSp>
      <p:pic>
        <p:nvPicPr>
          <p:cNvPr id="11" name="Picture 10" descr="A screen 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80FDF0B0-E4F3-4538-A1AA-4528B0DC679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6785" y="3557046"/>
            <a:ext cx="2478429" cy="59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57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A2A57-5050-8C00-2390-B029F9EDF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72302-7D43-69C5-5DD0-7F84C772D3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223" y="151991"/>
            <a:ext cx="9144000" cy="760382"/>
          </a:xfrm>
        </p:spPr>
        <p:txBody>
          <a:bodyPr>
            <a:normAutofit/>
          </a:bodyPr>
          <a:lstStyle/>
          <a:p>
            <a:r>
              <a:rPr lang="en-US" sz="3200" dirty="0"/>
              <a:t>Executive Summary</a:t>
            </a:r>
            <a:endParaRPr lang="he-IL" sz="3200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AD14E7B-E38B-DDBF-5BBC-92B3F5C3A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223" y="979667"/>
            <a:ext cx="1114382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Business goal: Reduce setup engineering time, improve repeatability, strengthen OEM compliance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Key outputs: </a:t>
            </a:r>
            <a:r>
              <a:rPr lang="en-US" altLang="en-US" b="1" dirty="0" err="1">
                <a:latin typeface="Arial" panose="020B0604020202020204" pitchFamily="34" charset="0"/>
              </a:rPr>
              <a:t>Techsheet</a:t>
            </a:r>
            <a:r>
              <a:rPr lang="en-US" altLang="en-US" b="1" dirty="0">
                <a:latin typeface="Arial" panose="020B0604020202020204" pitchFamily="34" charset="0"/>
              </a:rPr>
              <a:t> + Inspection Plan Base + UT Settings + Patch Plan + Block/Tooling selection</a:t>
            </a:r>
            <a:endParaRPr lang="en-US" altLang="en-US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Scope: MRO / Production + OEM spec families (GE/RR/PW)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Deliverable: Software for generation of the setups, suitable for import into SM’s CSI software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Development phases: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Phase 1 MROs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Phase 2 Production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Phase 3 Self learning </a:t>
            </a:r>
            <a:r>
              <a:rPr lang="en-US" altLang="en-US" dirty="0" err="1">
                <a:latin typeface="Arial" panose="020B0604020202020204" pitchFamily="34" charset="0"/>
              </a:rPr>
              <a:t>capbilities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8" name="Picture 4" descr="Ultrasonic Inspection of Jet Engine Components in MRO">
            <a:extLst>
              <a:ext uri="{FF2B5EF4-FFF2-40B4-BE49-F238E27FC236}">
                <a16:creationId xmlns:a16="http://schemas.microsoft.com/office/drawing/2014/main" id="{BED825A0-B7F3-C264-A1D6-ECC7C9BCE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056" y="3507581"/>
            <a:ext cx="3236686" cy="242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igh-temperature alloy forgings manufacturer,Your trusted supplier.">
            <a:extLst>
              <a:ext uri="{FF2B5EF4-FFF2-40B4-BE49-F238E27FC236}">
                <a16:creationId xmlns:a16="http://schemas.microsoft.com/office/drawing/2014/main" id="{B10281A9-F1A1-93F1-C086-8CEDADFF4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973" y="3507580"/>
            <a:ext cx="3236686" cy="242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179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E3304-CAC3-25C1-3827-12F23856E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6BEBE-E0CE-73FE-B716-DE913034F4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223" y="151991"/>
            <a:ext cx="9915058" cy="760382"/>
          </a:xfrm>
        </p:spPr>
        <p:txBody>
          <a:bodyPr>
            <a:normAutofit/>
          </a:bodyPr>
          <a:lstStyle/>
          <a:p>
            <a:r>
              <a:rPr lang="en-US" sz="3200" dirty="0"/>
              <a:t>Problem Statement and Current Pain Points</a:t>
            </a:r>
            <a:endParaRPr lang="he-IL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2EFFE3-EBBE-4911-C544-C1DD03DF6DDF}"/>
              </a:ext>
            </a:extLst>
          </p:cNvPr>
          <p:cNvSpPr txBox="1"/>
          <p:nvPr/>
        </p:nvSpPr>
        <p:spPr>
          <a:xfrm>
            <a:off x="440284" y="1251216"/>
            <a:ext cx="1018247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Verity of OEM requirements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Manual setup generation is slow and expert-dependent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Limited availability of expert-level personnel – especially in MRO’s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Inconsistent patching, UT parameter selection, and block/tooling choices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Difficulty maintaining compliance across OEM spec changes and part revisions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Audit burden: proving “why this plan and these settings” is time-consuming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D7F96E-5C58-926A-3003-C9D4A42E6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527" y="3813544"/>
            <a:ext cx="2831473" cy="283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945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6B1B7-4F63-9554-CD07-43E3302B1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3CD2E-BA19-24B0-B481-6911A67B7C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223" y="151991"/>
            <a:ext cx="9915058" cy="760382"/>
          </a:xfrm>
        </p:spPr>
        <p:txBody>
          <a:bodyPr>
            <a:normAutofit/>
          </a:bodyPr>
          <a:lstStyle/>
          <a:p>
            <a:r>
              <a:rPr lang="en-US" sz="3200" dirty="0"/>
              <a:t>Objectives and Success Metrics</a:t>
            </a:r>
            <a:endParaRPr lang="he-IL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6DC46A-76AF-5900-BAF5-467D9A52DEA9}"/>
              </a:ext>
            </a:extLst>
          </p:cNvPr>
          <p:cNvSpPr txBox="1"/>
          <p:nvPr/>
        </p:nvSpPr>
        <p:spPr>
          <a:xfrm>
            <a:off x="440284" y="1251216"/>
            <a:ext cx="10182472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Arial" panose="020B0604020202020204" pitchFamily="34" charset="0"/>
              </a:rPr>
              <a:t>Objectives: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Software capable to generate all relevant information for establishing of UT inspection of the parts ( tech sheets, probes, blocks, etc.)   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Software capable part inspection setups suitable for import into ScanMaster’s CSI software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anose="020B0604020202020204" pitchFamily="34" charset="0"/>
              </a:rPr>
              <a:t>Success Metrics:</a:t>
            </a:r>
            <a:endParaRPr lang="en-US" altLang="en-US" sz="2400" dirty="0"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Engineering cycle time reduction (e.g., days → hours including validations)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First-pass acceptance rate at FAT/SAT / internal validation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Reduction of nonconformities related to documentation/configuration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Full traceability: Part Rev → Spec Rev → Plan/Settings → Evidence/Approval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400" dirty="0">
              <a:latin typeface="Arial" panose="020B0604020202020204" pitchFamily="34" charset="0"/>
            </a:endParaRPr>
          </a:p>
        </p:txBody>
      </p:sp>
      <p:pic>
        <p:nvPicPr>
          <p:cNvPr id="2052" name="Picture 4" descr="Ultrasonic Immersion Systems » ScanMaster – Ultrasonic Inspection Solutions">
            <a:extLst>
              <a:ext uri="{FF2B5EF4-FFF2-40B4-BE49-F238E27FC236}">
                <a16:creationId xmlns:a16="http://schemas.microsoft.com/office/drawing/2014/main" id="{9035B373-5D81-8704-4413-1F03285CB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4242" y="4974643"/>
            <a:ext cx="2425127" cy="1621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338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B8593-22AA-4EA1-4C9D-AB3D55036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6916-C199-410B-405C-847016D67E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223" y="151991"/>
            <a:ext cx="9915058" cy="760382"/>
          </a:xfrm>
        </p:spPr>
        <p:txBody>
          <a:bodyPr>
            <a:normAutofit/>
          </a:bodyPr>
          <a:lstStyle/>
          <a:p>
            <a:r>
              <a:rPr lang="en-US" sz="3200" dirty="0"/>
              <a:t>Phase Strategy: MRO First, Production Second</a:t>
            </a:r>
            <a:endParaRPr lang="he-IL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58928D-5B2C-3CA9-D2B3-E9F60884AC0B}"/>
              </a:ext>
            </a:extLst>
          </p:cNvPr>
          <p:cNvSpPr txBox="1"/>
          <p:nvPr/>
        </p:nvSpPr>
        <p:spPr>
          <a:xfrm>
            <a:off x="440284" y="1251216"/>
            <a:ext cx="10182472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/>
              <a:t>Phase 1 (MRO) characteristics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Higher variability: part condition, repairs, mixed pedigree</a:t>
            </a:r>
          </a:p>
          <a:p>
            <a:r>
              <a:rPr lang="en-US" sz="2400" dirty="0"/>
              <a:t>Lower volume, higher engineering involvement</a:t>
            </a:r>
          </a:p>
          <a:p>
            <a:r>
              <a:rPr lang="en-US" sz="2400" dirty="0"/>
              <a:t>Limited  up to none availability of qualified UT personnel </a:t>
            </a:r>
          </a:p>
          <a:p>
            <a:r>
              <a:rPr lang="en-US" sz="2400" dirty="0"/>
              <a:t>Focus: Simplicity, robust documentation + operator guidance + fast iteration</a:t>
            </a:r>
          </a:p>
          <a:p>
            <a:r>
              <a:rPr lang="en-US" sz="2400" b="1" dirty="0"/>
              <a:t>Phase 2 (Production) characteristics</a:t>
            </a:r>
            <a:endParaRPr lang="en-US" sz="2400" dirty="0"/>
          </a:p>
          <a:p>
            <a:r>
              <a:rPr lang="en-US" sz="2400" dirty="0"/>
              <a:t>Higher volume, standardization, automation and throughput</a:t>
            </a:r>
          </a:p>
          <a:p>
            <a:r>
              <a:rPr lang="en-US" sz="2400" dirty="0"/>
              <a:t>Strong integration to MES/PLM and strict version control</a:t>
            </a:r>
          </a:p>
          <a:p>
            <a:r>
              <a:rPr lang="en-US" sz="2400" dirty="0"/>
              <a:t>Focus: stability, performance, locked-down configuration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400" dirty="0">
              <a:latin typeface="Arial" panose="020B0604020202020204" pitchFamily="34" charset="0"/>
            </a:endParaRPr>
          </a:p>
        </p:txBody>
      </p:sp>
      <p:pic>
        <p:nvPicPr>
          <p:cNvPr id="3074" name="Picture 2" descr="Ultrasonic Immersion Systems » ScanMaster – Ultrasonic Inspection Solutions">
            <a:extLst>
              <a:ext uri="{FF2B5EF4-FFF2-40B4-BE49-F238E27FC236}">
                <a16:creationId xmlns:a16="http://schemas.microsoft.com/office/drawing/2014/main" id="{852D12FE-90B4-BE74-5D78-815458010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290" y="3429000"/>
            <a:ext cx="3781981" cy="282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402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A2EC4-EF1B-4DCA-227D-F6F94BB7D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3D933-2041-0873-1B09-1E72E672DD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223" y="151991"/>
            <a:ext cx="9915058" cy="760382"/>
          </a:xfrm>
        </p:spPr>
        <p:txBody>
          <a:bodyPr>
            <a:normAutofit/>
          </a:bodyPr>
          <a:lstStyle/>
          <a:p>
            <a:r>
              <a:rPr lang="en-US" sz="3200" dirty="0"/>
              <a:t>What the Software Must Consume</a:t>
            </a:r>
            <a:endParaRPr lang="he-IL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61EFE5-B3FD-BA23-CBC0-B9D58CB2A2AE}"/>
              </a:ext>
            </a:extLst>
          </p:cNvPr>
          <p:cNvSpPr txBox="1"/>
          <p:nvPr/>
        </p:nvSpPr>
        <p:spPr>
          <a:xfrm>
            <a:off x="440284" y="1251216"/>
            <a:ext cx="10182472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Input Data: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Part(s) definition: CAD/mesh or parametric model, datums, surfaces, critical zones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OEM specifications: inspection coverage rules, transducer types, calibration rules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Arial" panose="020B0604020202020204" pitchFamily="34" charset="0"/>
              </a:rPr>
              <a:t>Configurable options: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Internal standards: naming conventions, templates, station capabilities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Equipment constraints: scanner kinematics, probe/tool limits, tank/fixture limits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Library data: blocks, wedges, probes, holders, cable sets, software features 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400" dirty="0">
              <a:latin typeface="Arial" panose="020B0604020202020204" pitchFamily="34" charset="0"/>
            </a:endParaRPr>
          </a:p>
        </p:txBody>
      </p:sp>
      <p:pic>
        <p:nvPicPr>
          <p:cNvPr id="4098" name="Picture 2" descr="Free CAD Designs, Files &amp; 3D Models | The GrabCAD Community Library">
            <a:extLst>
              <a:ext uri="{FF2B5EF4-FFF2-40B4-BE49-F238E27FC236}">
                <a16:creationId xmlns:a16="http://schemas.microsoft.com/office/drawing/2014/main" id="{ABDB8EEA-7BD9-20DE-5494-0F6C25C4B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032" y="4318591"/>
            <a:ext cx="2984205" cy="223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751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219ED-3842-3A5D-2764-59D52D9CC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B2D0D-6B0F-B601-6918-037A5ACFA8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223" y="151991"/>
            <a:ext cx="9915058" cy="760382"/>
          </a:xfrm>
        </p:spPr>
        <p:txBody>
          <a:bodyPr>
            <a:normAutofit/>
          </a:bodyPr>
          <a:lstStyle/>
          <a:p>
            <a:r>
              <a:rPr lang="en-US" sz="3200" dirty="0"/>
              <a:t>Functional Requirements: Planning Engine</a:t>
            </a:r>
            <a:endParaRPr lang="he-IL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CBC992-1381-3DA2-A568-E4D05D9812FF}"/>
              </a:ext>
            </a:extLst>
          </p:cNvPr>
          <p:cNvSpPr txBox="1"/>
          <p:nvPr/>
        </p:nvSpPr>
        <p:spPr>
          <a:xfrm>
            <a:off x="336223" y="1048167"/>
            <a:ext cx="866601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Automatic identification of scan surfaces and “inspectable” regions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Patch generation logic: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Patch sizing constraints, overlap, edge handling, exclusions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ules for transitions between surfaces and blend radii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Scan path generation per patch: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aster/spiral strategy selection by surface type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ndex/step size rules and speed constraints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Coverage validation: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C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overage map, unscanned gaps detection, minimum dwell, incidence constraints</a:t>
            </a:r>
          </a:p>
        </p:txBody>
      </p:sp>
      <p:pic>
        <p:nvPicPr>
          <p:cNvPr id="3" name="Picture 2" descr="C Scan Ultrasonic Testing - ScanMaster | NDT Ultrasonic Inspection">
            <a:extLst>
              <a:ext uri="{FF2B5EF4-FFF2-40B4-BE49-F238E27FC236}">
                <a16:creationId xmlns:a16="http://schemas.microsoft.com/office/drawing/2014/main" id="{024ABF5B-3B0D-30C2-A9DF-2FEBF9ED3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4397" y="3203943"/>
            <a:ext cx="3810950" cy="282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208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2D48B-8CF0-1FD1-3D7E-EB7597880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816BB-DB3B-51AF-95FA-6A5EBF54F4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223" y="151991"/>
            <a:ext cx="9915058" cy="76038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dirty="0"/>
              <a:t>Functional</a:t>
            </a:r>
            <a:r>
              <a:rPr lang="en-US" sz="3200" dirty="0"/>
              <a:t> Requirements: UT Configuration Rules</a:t>
            </a:r>
            <a:endParaRPr lang="he-IL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733330-8873-4CFE-B86F-14597FAF922D}"/>
              </a:ext>
            </a:extLst>
          </p:cNvPr>
          <p:cNvSpPr txBox="1"/>
          <p:nvPr/>
        </p:nvSpPr>
        <p:spPr>
          <a:xfrm>
            <a:off x="336223" y="1048167"/>
            <a:ext cx="1095804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/>
              <a:t>OEM/customer rule sets per program (GE vs RR vs PW)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/>
              <a:t>Probes Parameter derivation: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frequency/aperture, focus depth ranges, angle sets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/>
              <a:t>Calibration and verification: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Required reference blocks, temperature checks, DAC/TCG instructions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Periodic checks and acceptance thresholds (as rules, not free text)</a:t>
            </a:r>
          </a:p>
        </p:txBody>
      </p:sp>
      <p:pic>
        <p:nvPicPr>
          <p:cNvPr id="5122" name="Picture 2" descr="C Scan Ultrasonic Testing - ScanMaster | NDT Ultrasonic Inspection">
            <a:extLst>
              <a:ext uri="{FF2B5EF4-FFF2-40B4-BE49-F238E27FC236}">
                <a16:creationId xmlns:a16="http://schemas.microsoft.com/office/drawing/2014/main" id="{7B63CE22-6340-C7F0-B84F-E2C979422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352" y="3429000"/>
            <a:ext cx="4886473" cy="362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81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EA0E3-C81D-A4B5-9859-5D9B76F2F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CA128-4C4A-0A14-4386-B6D1FDDF9E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222" y="151991"/>
            <a:ext cx="10958045" cy="760382"/>
          </a:xfrm>
        </p:spPr>
        <p:txBody>
          <a:bodyPr>
            <a:noAutofit/>
          </a:bodyPr>
          <a:lstStyle/>
          <a:p>
            <a:r>
              <a:rPr lang="en-US" sz="3200" dirty="0"/>
              <a:t>Functional Requirements: Block / Tooling Selection</a:t>
            </a:r>
            <a:endParaRPr lang="he-IL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2860A0-D0B6-BF9A-6CE3-AA214C8A690C}"/>
              </a:ext>
            </a:extLst>
          </p:cNvPr>
          <p:cNvSpPr txBox="1"/>
          <p:nvPr/>
        </p:nvSpPr>
        <p:spPr>
          <a:xfrm>
            <a:off x="336223" y="1048167"/>
            <a:ext cx="1095804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/>
              <a:t>Block library management: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block type, geometry, serial, status, calibration validity dates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/>
              <a:t>Rule-based selection: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which blocks required for which part/surface/program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substitution rules if preferred block unavailable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/>
              <a:t>Output in </a:t>
            </a:r>
            <a:r>
              <a:rPr lang="en-US" sz="2400" dirty="0" err="1"/>
              <a:t>techsheet</a:t>
            </a:r>
            <a:r>
              <a:rPr lang="en-US" sz="2400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exact block IDs (or block family + allowed options), setup sequence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6146" name="Picture 2" descr="Ultrasonic Flaw Detection - Calibration Blocks - ASTM Blocks - Ray ...">
            <a:extLst>
              <a:ext uri="{FF2B5EF4-FFF2-40B4-BE49-F238E27FC236}">
                <a16:creationId xmlns:a16="http://schemas.microsoft.com/office/drawing/2014/main" id="{78BA7D31-7330-3538-4AE7-8E17579CF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487" y="2480487"/>
            <a:ext cx="4377513" cy="437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04805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ec40c06-ca33-47c9-8d4f-9e368476fb81">
      <Terms xmlns="http://schemas.microsoft.com/office/infopath/2007/PartnerControls"/>
    </lcf76f155ced4ddcb4097134ff3c332f>
    <TaxCatchAll xmlns="0e3c6d35-f584-4bb9-9814-efff94f6277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8504177304F24299743683BFAE7DFB" ma:contentTypeVersion="16" ma:contentTypeDescription="Create a new document." ma:contentTypeScope="" ma:versionID="9362c9905cfba32331b648cd4039712c">
  <xsd:schema xmlns:xsd="http://www.w3.org/2001/XMLSchema" xmlns:xs="http://www.w3.org/2001/XMLSchema" xmlns:p="http://schemas.microsoft.com/office/2006/metadata/properties" xmlns:ns2="dec40c06-ca33-47c9-8d4f-9e368476fb81" xmlns:ns3="0e3c6d35-f584-4bb9-9814-efff94f6277c" targetNamespace="http://schemas.microsoft.com/office/2006/metadata/properties" ma:root="true" ma:fieldsID="2500fe706284006be69a5aa3b7ccfe26" ns2:_="" ns3:_="">
    <xsd:import namespace="dec40c06-ca33-47c9-8d4f-9e368476fb81"/>
    <xsd:import namespace="0e3c6d35-f584-4bb9-9814-efff94f6277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c40c06-ca33-47c9-8d4f-9e368476fb8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7c42ea80-1540-4b6b-975c-71c0868ade6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2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BillingMetadata" ma:index="23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3c6d35-f584-4bb9-9814-efff94f6277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658f2df7-805e-4589-92df-a62ba07a927f}" ma:internalName="TaxCatchAll" ma:showField="CatchAllData" ma:web="0e3c6d35-f584-4bb9-9814-efff94f6277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7217428-40EA-4A69-8155-9F177177ED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7B7A1F-E2BF-4857-A748-4623E9031F6F}">
  <ds:schemaRefs>
    <ds:schemaRef ds:uri="http://schemas.microsoft.com/office/2006/metadata/properties"/>
    <ds:schemaRef ds:uri="http://schemas.microsoft.com/office/infopath/2007/PartnerControls"/>
    <ds:schemaRef ds:uri="dec40c06-ca33-47c9-8d4f-9e368476fb81"/>
    <ds:schemaRef ds:uri="0e3c6d35-f584-4bb9-9814-efff94f6277c"/>
  </ds:schemaRefs>
</ds:datastoreItem>
</file>

<file path=customXml/itemProps3.xml><?xml version="1.0" encoding="utf-8"?>
<ds:datastoreItem xmlns:ds="http://schemas.openxmlformats.org/officeDocument/2006/customXml" ds:itemID="{1CA29835-A414-4783-ADBD-E21D56CAD9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ec40c06-ca33-47c9-8d4f-9e368476fb81"/>
    <ds:schemaRef ds:uri="0e3c6d35-f584-4bb9-9814-efff94f6277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3316</TotalTime>
  <Words>879</Words>
  <Application>Microsoft Office PowerPoint</Application>
  <PresentationFormat>Widescreen</PresentationFormat>
  <Paragraphs>144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Arial</vt:lpstr>
      <vt:lpstr>Poppins</vt:lpstr>
      <vt:lpstr>Custom Design</vt:lpstr>
      <vt:lpstr>Automatic Setup Generation Software for UT Inspection of Engine Discs</vt:lpstr>
      <vt:lpstr>Executive Summary</vt:lpstr>
      <vt:lpstr>Problem Statement and Current Pain Points</vt:lpstr>
      <vt:lpstr>Objectives and Success Metrics</vt:lpstr>
      <vt:lpstr>Phase Strategy: MRO First, Production Second</vt:lpstr>
      <vt:lpstr>What the Software Must Consume</vt:lpstr>
      <vt:lpstr>Functional Requirements: Planning Engine</vt:lpstr>
      <vt:lpstr>Functional Requirements: UT Configuration Rules</vt:lpstr>
      <vt:lpstr>Functional Requirements: Block / Tooling Selection</vt:lpstr>
      <vt:lpstr>Functional Requirements: Tech sheet Generation</vt:lpstr>
      <vt:lpstr>Non-Functional Requirements</vt:lpstr>
      <vt:lpstr>Desired time frame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ScanMaster Template</dc:title>
  <dc:creator>Sapir Bachar</dc:creator>
  <cp:lastModifiedBy>Michael Bron</cp:lastModifiedBy>
  <cp:revision>410</cp:revision>
  <dcterms:created xsi:type="dcterms:W3CDTF">2021-12-16T07:28:26Z</dcterms:created>
  <dcterms:modified xsi:type="dcterms:W3CDTF">2026-01-13T16:13:17Z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0x010100928504177304F24299743683BFAE7DFB</vt:lpwstr>
  </property>
  <property fmtid="{D5CDD505-2E9C-101B-9397-08002B2CF9AE}" pid="3" name="MediaServiceImageTags">
    <vt:lpwstr/>
  </property>
</Properties>
</file>